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4" r:id="rId5"/>
    <p:sldId id="276" r:id="rId6"/>
    <p:sldId id="30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2" r:id="rId16"/>
    <p:sldId id="301" r:id="rId17"/>
    <p:sldId id="303" r:id="rId18"/>
    <p:sldId id="304" r:id="rId19"/>
    <p:sldId id="305" r:id="rId20"/>
    <p:sldId id="307" r:id="rId21"/>
    <p:sldId id="306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237"/>
    <a:srgbClr val="F8F8F8"/>
    <a:srgbClr val="076785"/>
    <a:srgbClr val="FBFDFF"/>
    <a:srgbClr val="EBF5FF"/>
    <a:srgbClr val="062925"/>
    <a:srgbClr val="B8E1DD"/>
    <a:srgbClr val="E5F2FF"/>
    <a:srgbClr val="F0F4F2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61" d="100"/>
          <a:sy n="161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7/7/2022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2A5C2-7661-2A0F-3097-6A749A050ED9}"/>
              </a:ext>
            </a:extLst>
          </p:cNvPr>
          <p:cNvSpPr/>
          <p:nvPr/>
        </p:nvSpPr>
        <p:spPr>
          <a:xfrm>
            <a:off x="1935804" y="-9727"/>
            <a:ext cx="10256195" cy="6858000"/>
          </a:xfrm>
          <a:prstGeom prst="rect">
            <a:avLst/>
          </a:prstGeom>
          <a:solidFill>
            <a:srgbClr val="F8F8F8"/>
          </a:solidFill>
          <a:ln w="6350">
            <a:solidFill>
              <a:srgbClr val="183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FD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914" y="929294"/>
            <a:ext cx="6364994" cy="671237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Shendy Gunawan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212" y="1625181"/>
            <a:ext cx="5108397" cy="84314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Purwadhika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jcDS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1702</a:t>
            </a:r>
          </a:p>
          <a:p>
            <a:pPr algn="ctr"/>
            <a:endParaRPr lang="en-US" sz="2800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6CF586-A0BC-30C1-0459-7B90B476A8D2}"/>
              </a:ext>
            </a:extLst>
          </p:cNvPr>
          <p:cNvSpPr txBox="1">
            <a:spLocks/>
          </p:cNvSpPr>
          <p:nvPr/>
        </p:nvSpPr>
        <p:spPr>
          <a:xfrm>
            <a:off x="4158030" y="4609686"/>
            <a:ext cx="8886765" cy="3621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</a:rPr>
              <a:t>Capstone Project module 2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2FC8359-5D82-7F3F-B451-AC4BF258B516}"/>
              </a:ext>
            </a:extLst>
          </p:cNvPr>
          <p:cNvSpPr txBox="1">
            <a:spLocks/>
          </p:cNvSpPr>
          <p:nvPr/>
        </p:nvSpPr>
        <p:spPr>
          <a:xfrm>
            <a:off x="4862160" y="4981566"/>
            <a:ext cx="7478503" cy="84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Airline passenger satisfaction</a:t>
            </a:r>
          </a:p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B77A-3E34-4625-90F4-1CE6630F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58" y="0"/>
            <a:ext cx="51435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B3E43-4636-4949-99DF-EA5BE4CA5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5" r="22829"/>
          <a:stretch/>
        </p:blipFill>
        <p:spPr>
          <a:xfrm>
            <a:off x="0" y="-9727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88774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570330" y="2476074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2759-4887-462C-8AA8-45F91E29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8" y="2399233"/>
            <a:ext cx="5995422" cy="280674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206B-B00D-4F3C-9976-9A976EA82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53303" r="43989" b="17022"/>
          <a:stretch/>
        </p:blipFill>
        <p:spPr>
          <a:xfrm>
            <a:off x="6650181" y="2876184"/>
            <a:ext cx="5000017" cy="20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68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30406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308743" y="4176748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3DF98-4212-4B6B-ACD2-208439B8C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9" t="54398" r="39943" b="36329"/>
          <a:stretch/>
        </p:blipFill>
        <p:spPr>
          <a:xfrm>
            <a:off x="291706" y="4895780"/>
            <a:ext cx="5553343" cy="642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094045-4583-4B54-96E6-6FFB90CF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06" y="1710700"/>
            <a:ext cx="5553343" cy="302364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ED6E8-FCE1-40C6-8F08-12F32D4CB5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9" t="24964" r="32260" b="39149"/>
          <a:stretch/>
        </p:blipFill>
        <p:spPr>
          <a:xfrm>
            <a:off x="6409608" y="4576858"/>
            <a:ext cx="5049508" cy="1935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86A33E-3460-4317-A33E-FF013AA90BDA}"/>
              </a:ext>
            </a:extLst>
          </p:cNvPr>
          <p:cNvSpPr txBox="1"/>
          <p:nvPr/>
        </p:nvSpPr>
        <p:spPr>
          <a:xfrm>
            <a:off x="190843" y="132011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dengan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nilai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0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615D-7E6C-C5A7-E637-E7D59EA22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601" y="1258113"/>
            <a:ext cx="5089521" cy="277110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566E9-23CC-32CE-D639-A6988EA45E51}"/>
              </a:ext>
            </a:extLst>
          </p:cNvPr>
          <p:cNvSpPr txBox="1"/>
          <p:nvPr/>
        </p:nvSpPr>
        <p:spPr>
          <a:xfrm>
            <a:off x="6275752" y="832150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tanpa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nilai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0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09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30406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214146" y="412121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6A33E-3460-4317-A33E-FF013AA90BDA}"/>
              </a:ext>
            </a:extLst>
          </p:cNvPr>
          <p:cNvSpPr txBox="1"/>
          <p:nvPr/>
        </p:nvSpPr>
        <p:spPr>
          <a:xfrm>
            <a:off x="40012" y="1789194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dengan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nilai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0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E4F26C-F6EC-49C4-AA95-A12B0649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18" y="2160128"/>
            <a:ext cx="5466536" cy="297638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5616C-F979-4F9C-87F9-21BF0A35E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17" t="54645" r="40344" b="37162"/>
          <a:stretch/>
        </p:blipFill>
        <p:spPr>
          <a:xfrm>
            <a:off x="138618" y="5358730"/>
            <a:ext cx="5466536" cy="57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B82C7-F0B9-4792-AEDB-30D98999DA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59" t="24397" r="32660" b="40567"/>
          <a:stretch/>
        </p:blipFill>
        <p:spPr>
          <a:xfrm>
            <a:off x="6282326" y="4496442"/>
            <a:ext cx="5272366" cy="1991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4D884-9804-1BA0-85E4-158480D0A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326" y="1248161"/>
            <a:ext cx="5272366" cy="287065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1109F-3B60-7823-710D-5EB5A2E57737}"/>
              </a:ext>
            </a:extLst>
          </p:cNvPr>
          <p:cNvSpPr txBox="1"/>
          <p:nvPr/>
        </p:nvSpPr>
        <p:spPr>
          <a:xfrm>
            <a:off x="6171638" y="845652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tanpa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nilai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0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469683" y="1836093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9D0EFB-5C50-440B-8F42-73A78C4CA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7" t="14113" r="46816" b="27112"/>
          <a:stretch/>
        </p:blipFill>
        <p:spPr>
          <a:xfrm>
            <a:off x="6541427" y="2228278"/>
            <a:ext cx="4613539" cy="3968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4C7C2E-3105-4145-9755-F9BB9E425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35" y="1984443"/>
            <a:ext cx="5190956" cy="420419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077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362680" y="1836093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E56A9-71E8-4155-8234-874EFF5D2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7" t="18731" r="39786" b="24109"/>
          <a:stretch/>
        </p:blipFill>
        <p:spPr>
          <a:xfrm>
            <a:off x="6455731" y="2206966"/>
            <a:ext cx="5116543" cy="3611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4FCAA-D2A9-4975-A7F0-981FEE04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5" y="1906386"/>
            <a:ext cx="4953796" cy="401211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590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362680" y="1836093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A4C03-2829-48CA-9045-AB8F9FC983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9" t="9806" r="47017" b="34800"/>
          <a:stretch/>
        </p:blipFill>
        <p:spPr>
          <a:xfrm>
            <a:off x="6445185" y="2221235"/>
            <a:ext cx="4633426" cy="3798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664970-0DBA-4EB7-925A-08118DC6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18" y="2221235"/>
            <a:ext cx="4690605" cy="37989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806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5917353" y="1979720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F0343-A08C-40D4-BDD0-D8F1AFA2D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3" t="11138" r="38392" b="31813"/>
          <a:stretch/>
        </p:blipFill>
        <p:spPr>
          <a:xfrm>
            <a:off x="6022884" y="2341708"/>
            <a:ext cx="5340205" cy="3694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4BD1AB-6F66-4B1A-9D5B-C41675CCA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6" y="2340708"/>
            <a:ext cx="4561612" cy="369448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942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C9D45C-0447-41F1-9468-E6D7EC02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425" y="1113781"/>
            <a:ext cx="6307150" cy="554869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9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370339" y="1939490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Perbandingan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Mean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CD0D3-1866-4AC9-A4EB-41630B13A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4" t="15805" r="41025" b="14334"/>
          <a:stretch/>
        </p:blipFill>
        <p:spPr>
          <a:xfrm>
            <a:off x="593458" y="1674377"/>
            <a:ext cx="5371934" cy="4791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09F75D-7968-4749-832B-6A7B291FD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82" t="56400" r="53446" b="8688"/>
          <a:stretch/>
        </p:blipFill>
        <p:spPr>
          <a:xfrm>
            <a:off x="6455018" y="2304046"/>
            <a:ext cx="5143524" cy="3240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F9B2D5-48DB-4FE4-A33E-1E12FC5F40F5}"/>
              </a:ext>
            </a:extLst>
          </p:cNvPr>
          <p:cNvSpPr txBox="1"/>
          <p:nvPr/>
        </p:nvSpPr>
        <p:spPr>
          <a:xfrm>
            <a:off x="501318" y="1293524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1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49862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Kesimpulan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CBF1F-74C3-AACC-6F3F-F7485E95BB50}"/>
              </a:ext>
            </a:extLst>
          </p:cNvPr>
          <p:cNvSpPr/>
          <p:nvPr/>
        </p:nvSpPr>
        <p:spPr>
          <a:xfrm>
            <a:off x="606357" y="1805453"/>
            <a:ext cx="3199685" cy="3622442"/>
          </a:xfrm>
          <a:prstGeom prst="rect">
            <a:avLst/>
          </a:prstGeom>
          <a:solidFill>
            <a:srgbClr val="F8F8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F487D-D934-6674-5458-F0962AB06162}"/>
              </a:ext>
            </a:extLst>
          </p:cNvPr>
          <p:cNvSpPr txBox="1"/>
          <p:nvPr/>
        </p:nvSpPr>
        <p:spPr>
          <a:xfrm>
            <a:off x="745368" y="3245627"/>
            <a:ext cx="2939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-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Usia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lebih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muda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sekitar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20 – 40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- Jarak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Tempuh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di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bawah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1750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- Class Eco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- Disloyal Customer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- Personal Travel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2D2D0-A829-FB51-91DA-D925836065A5}"/>
              </a:ext>
            </a:extLst>
          </p:cNvPr>
          <p:cNvSpPr txBox="1"/>
          <p:nvPr/>
        </p:nvSpPr>
        <p:spPr>
          <a:xfrm>
            <a:off x="1003414" y="2043107"/>
            <a:ext cx="2336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Persebaran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data 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Neutral or Dissatisfied Banyak pada: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B7158-D0F9-DD71-8AB8-50809021895F}"/>
              </a:ext>
            </a:extLst>
          </p:cNvPr>
          <p:cNvSpPr/>
          <p:nvPr/>
        </p:nvSpPr>
        <p:spPr>
          <a:xfrm>
            <a:off x="4319339" y="1805453"/>
            <a:ext cx="3199685" cy="3622442"/>
          </a:xfrm>
          <a:prstGeom prst="rect">
            <a:avLst/>
          </a:prstGeom>
          <a:solidFill>
            <a:srgbClr val="F8F8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6008-C041-B943-6508-487F56134EE2}"/>
              </a:ext>
            </a:extLst>
          </p:cNvPr>
          <p:cNvSpPr txBox="1"/>
          <p:nvPr/>
        </p:nvSpPr>
        <p:spPr>
          <a:xfrm>
            <a:off x="4559784" y="2001500"/>
            <a:ext cx="271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Arrival Delay in Minutes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&amp;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Departure Delay in Minutes</a:t>
            </a:r>
          </a:p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menjadi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faktor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tambahan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C4728-83D5-F645-1C81-0531F9006C2D}"/>
              </a:ext>
            </a:extLst>
          </p:cNvPr>
          <p:cNvSpPr txBox="1"/>
          <p:nvPr/>
        </p:nvSpPr>
        <p:spPr>
          <a:xfrm>
            <a:off x="4559783" y="3984291"/>
            <a:ext cx="271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Gender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tidak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berpengaruh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terhadap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kepuasan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penumpang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338F24-4AF4-FD5F-3A54-BE1CB7826E12}"/>
              </a:ext>
            </a:extLst>
          </p:cNvPr>
          <p:cNvSpPr/>
          <p:nvPr/>
        </p:nvSpPr>
        <p:spPr>
          <a:xfrm>
            <a:off x="7907112" y="1383879"/>
            <a:ext cx="3885972" cy="4399404"/>
          </a:xfrm>
          <a:prstGeom prst="rect">
            <a:avLst/>
          </a:prstGeom>
          <a:solidFill>
            <a:srgbClr val="F8F8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04932-6AA7-9E7C-A113-C55ED8101AEE}"/>
              </a:ext>
            </a:extLst>
          </p:cNvPr>
          <p:cNvSpPr txBox="1"/>
          <p:nvPr/>
        </p:nvSpPr>
        <p:spPr>
          <a:xfrm>
            <a:off x="8050244" y="1736921"/>
            <a:ext cx="359970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Online Boarding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Inflight Entertainment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Seat Comfort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Cleanliness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On-Board Service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Leg Room Service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Inflight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Wifi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Service</a:t>
            </a:r>
          </a:p>
          <a:p>
            <a:pPr algn="ctr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Checkin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Service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Baggage Handling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Inflight Service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Food and drink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Ease of Online Booking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Departure/Arrival Time Convenient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52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D0C2F-1C6A-E747-E44C-9B93A666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3" y="1809874"/>
            <a:ext cx="5815098" cy="3238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2B2AB-4D2E-24F5-FD54-7DA62C56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670" y="1908842"/>
            <a:ext cx="1769008" cy="11758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425DA2-EB35-FEC4-1FB9-AFE4332DA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036" y="1809873"/>
            <a:ext cx="2778407" cy="3238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5AB492-058A-9F2F-2345-4855033DA0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46" t="13187" r="4182"/>
          <a:stretch/>
        </p:blipFill>
        <p:spPr>
          <a:xfrm>
            <a:off x="9258597" y="1797559"/>
            <a:ext cx="2717377" cy="3250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5638" y="240134"/>
            <a:ext cx="3865419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Understanding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A0D4C-B9F9-4111-935B-4DEA2457EC48}"/>
              </a:ext>
            </a:extLst>
          </p:cNvPr>
          <p:cNvSpPr txBox="1"/>
          <p:nvPr/>
        </p:nvSpPr>
        <p:spPr>
          <a:xfrm>
            <a:off x="52501" y="1450269"/>
            <a:ext cx="23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Kolom data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833D8-7DFE-4190-8935-CF37C908E7C3}"/>
              </a:ext>
            </a:extLst>
          </p:cNvPr>
          <p:cNvSpPr txBox="1"/>
          <p:nvPr/>
        </p:nvSpPr>
        <p:spPr>
          <a:xfrm>
            <a:off x="6201194" y="1394246"/>
            <a:ext cx="23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Tipe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Data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422D02-25C0-4097-8FB0-DEF4DC0E8950}"/>
              </a:ext>
            </a:extLst>
          </p:cNvPr>
          <p:cNvSpPr txBox="1"/>
          <p:nvPr/>
        </p:nvSpPr>
        <p:spPr>
          <a:xfrm>
            <a:off x="9258597" y="1397449"/>
            <a:ext cx="23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Data Null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44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9" t="50" r="-19" b="-42"/>
          <a:stretch/>
        </p:blipFill>
        <p:spPr>
          <a:xfrm flipH="1">
            <a:off x="1092529" y="105970"/>
            <a:ext cx="10040586" cy="663682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3290" y="107803"/>
            <a:ext cx="3865419" cy="536231"/>
          </a:xfr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Tujuan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Analisa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745EFD2E-4886-BB94-3DFA-7094D128F51A}"/>
              </a:ext>
            </a:extLst>
          </p:cNvPr>
          <p:cNvSpPr txBox="1">
            <a:spLocks/>
          </p:cNvSpPr>
          <p:nvPr/>
        </p:nvSpPr>
        <p:spPr>
          <a:xfrm>
            <a:off x="1507176" y="4677547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Satisfied</a:t>
            </a:r>
          </a:p>
        </p:txBody>
      </p:sp>
      <p:sp>
        <p:nvSpPr>
          <p:cNvPr id="22" name="Title 18">
            <a:extLst>
              <a:ext uri="{FF2B5EF4-FFF2-40B4-BE49-F238E27FC236}">
                <a16:creationId xmlns:a16="http://schemas.microsoft.com/office/drawing/2014/main" id="{4DB4E49C-D3C2-936A-2A22-5A2CC0136D86}"/>
              </a:ext>
            </a:extLst>
          </p:cNvPr>
          <p:cNvSpPr txBox="1">
            <a:spLocks/>
          </p:cNvSpPr>
          <p:nvPr/>
        </p:nvSpPr>
        <p:spPr>
          <a:xfrm>
            <a:off x="6819405" y="4645564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E59237"/>
                </a:solidFill>
                <a:latin typeface="Bahnschrift SemiBold SemiConden" panose="020B0502040204020203" pitchFamily="34" charset="0"/>
              </a:rPr>
              <a:t>Neutral or dissatisfied</a:t>
            </a:r>
          </a:p>
        </p:txBody>
      </p:sp>
    </p:spTree>
    <p:extLst>
      <p:ext uri="{BB962C8B-B14F-4D97-AF65-F5344CB8AC3E}">
        <p14:creationId xmlns:p14="http://schemas.microsoft.com/office/powerpoint/2010/main" val="2060450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661" y="240134"/>
            <a:ext cx="2216438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Anomaly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A0D4C-B9F9-4111-935B-4DEA2457EC48}"/>
              </a:ext>
            </a:extLst>
          </p:cNvPr>
          <p:cNvSpPr txBox="1"/>
          <p:nvPr/>
        </p:nvSpPr>
        <p:spPr>
          <a:xfrm>
            <a:off x="1142001" y="170318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Fungsi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untuk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mencari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outlier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197782-4DA3-4258-961C-FEFF2B0F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61" y="2103299"/>
            <a:ext cx="9698477" cy="39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9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661" y="240134"/>
            <a:ext cx="2216438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Anomaly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A0D4C-B9F9-4111-935B-4DEA2457EC48}"/>
              </a:ext>
            </a:extLst>
          </p:cNvPr>
          <p:cNvSpPr txBox="1"/>
          <p:nvPr/>
        </p:nvSpPr>
        <p:spPr>
          <a:xfrm>
            <a:off x="6126278" y="178135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Flight Distance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642AFE-C17D-4C27-BAC4-72F1674DE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70" y="2133327"/>
            <a:ext cx="4701685" cy="3666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B3FAEF-8ADE-4A07-A8D4-5EE5CCE73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" t="20116" r="49774" b="18316"/>
          <a:stretch/>
        </p:blipFill>
        <p:spPr>
          <a:xfrm>
            <a:off x="1413765" y="2133327"/>
            <a:ext cx="4701685" cy="3671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D242D-D35C-4F9D-B32F-417A27E72F56}"/>
              </a:ext>
            </a:extLst>
          </p:cNvPr>
          <p:cNvSpPr txBox="1"/>
          <p:nvPr/>
        </p:nvSpPr>
        <p:spPr>
          <a:xfrm>
            <a:off x="1324345" y="1779665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Age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21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661" y="240134"/>
            <a:ext cx="2216438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Anomaly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A0D4C-B9F9-4111-935B-4DEA2457EC48}"/>
              </a:ext>
            </a:extLst>
          </p:cNvPr>
          <p:cNvSpPr txBox="1"/>
          <p:nvPr/>
        </p:nvSpPr>
        <p:spPr>
          <a:xfrm>
            <a:off x="6126278" y="178135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Arrival Delay in Minutes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D242D-D35C-4F9D-B32F-417A27E72F56}"/>
              </a:ext>
            </a:extLst>
          </p:cNvPr>
          <p:cNvSpPr txBox="1"/>
          <p:nvPr/>
        </p:nvSpPr>
        <p:spPr>
          <a:xfrm>
            <a:off x="1324345" y="1779665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Boxplot Departure Delay in Minutes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BD52EB34-5762-4F51-9ECD-A94FE116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901" y="2122095"/>
            <a:ext cx="4737955" cy="3695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65253D-BB3B-418F-8D17-62661150C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183" y="2122096"/>
            <a:ext cx="4737955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661" y="240134"/>
            <a:ext cx="2216438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Anomaly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D242D-D35C-4F9D-B32F-417A27E72F56}"/>
              </a:ext>
            </a:extLst>
          </p:cNvPr>
          <p:cNvSpPr txBox="1"/>
          <p:nvPr/>
        </p:nvSpPr>
        <p:spPr>
          <a:xfrm>
            <a:off x="2336019" y="164425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Outlier pada Rating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A991C-3018-4837-B85B-B962E8547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46" r="42090"/>
          <a:stretch/>
        </p:blipFill>
        <p:spPr>
          <a:xfrm>
            <a:off x="2445061" y="2044369"/>
            <a:ext cx="7280221" cy="40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2644" y="256777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Anomaly Treatment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D242D-D35C-4F9D-B32F-417A27E72F56}"/>
              </a:ext>
            </a:extLst>
          </p:cNvPr>
          <p:cNvSpPr txBox="1"/>
          <p:nvPr/>
        </p:nvSpPr>
        <p:spPr>
          <a:xfrm>
            <a:off x="1249297" y="2408993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Normality Test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2059F-317A-4B7A-A99A-18B88D9DB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t="14287" r="48724" b="56173"/>
          <a:stretch/>
        </p:blipFill>
        <p:spPr>
          <a:xfrm>
            <a:off x="1343574" y="2799574"/>
            <a:ext cx="4404050" cy="2025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B6B61-0F7C-4CD3-8E0D-14D7D8C45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t="55532" r="48724" b="26394"/>
          <a:stretch/>
        </p:blipFill>
        <p:spPr>
          <a:xfrm>
            <a:off x="6246139" y="2797439"/>
            <a:ext cx="4804236" cy="1352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7E2253-2CB0-4C6B-9F69-5BEA7697F2C6}"/>
              </a:ext>
            </a:extLst>
          </p:cNvPr>
          <p:cNvSpPr txBox="1"/>
          <p:nvPr/>
        </p:nvSpPr>
        <p:spPr>
          <a:xfrm>
            <a:off x="6168250" y="2397329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Mengisi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 Missing Value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8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6A4A6-DBB4-6409-80CD-CE04E77226F1}"/>
              </a:ext>
            </a:extLst>
          </p:cNvPr>
          <p:cNvSpPr/>
          <p:nvPr/>
        </p:nvSpPr>
        <p:spPr>
          <a:xfrm>
            <a:off x="-10828" y="0"/>
            <a:ext cx="12192000" cy="68580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DF0C6-D6C5-4EED-A85F-F093376E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0" t="33047" r="30258" b="49539"/>
          <a:stretch/>
        </p:blipFill>
        <p:spPr>
          <a:xfrm flipH="1">
            <a:off x="-10828" y="146890"/>
            <a:ext cx="4971034" cy="82000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ACD6687-143B-B929-E3C8-B078DD1A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124" y="288774"/>
            <a:ext cx="2994650" cy="53623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Data Analysis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88AA81CD-F6F2-4D56-9937-3E56ECE7DB70}"/>
              </a:ext>
            </a:extLst>
          </p:cNvPr>
          <p:cNvSpPr txBox="1">
            <a:spLocks/>
          </p:cNvSpPr>
          <p:nvPr/>
        </p:nvSpPr>
        <p:spPr>
          <a:xfrm>
            <a:off x="3041810" y="4359549"/>
            <a:ext cx="3865419" cy="5362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F2AE5E-EF28-497F-9DD8-096B7C07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8" y="1857579"/>
            <a:ext cx="6099428" cy="394084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7425B-279F-4899-833C-A95E881D64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2" t="10071" r="48059" b="63569"/>
          <a:stretch/>
        </p:blipFill>
        <p:spPr>
          <a:xfrm>
            <a:off x="6752321" y="2081315"/>
            <a:ext cx="4795737" cy="1884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8BBE1D-743A-4483-9AA3-EDAB7AAE8A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47" t="59431" r="42598" b="12014"/>
          <a:stretch/>
        </p:blipFill>
        <p:spPr>
          <a:xfrm>
            <a:off x="6752322" y="3998620"/>
            <a:ext cx="4795737" cy="1827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9C014F-32D9-49AD-AEF2-AB55294BE23B}"/>
              </a:ext>
            </a:extLst>
          </p:cNvPr>
          <p:cNvSpPr txBox="1"/>
          <p:nvPr/>
        </p:nvSpPr>
        <p:spPr>
          <a:xfrm>
            <a:off x="6657875" y="1681205"/>
            <a:ext cx="339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Uji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Statistik</a:t>
            </a:r>
            <a:endParaRPr lang="en-ID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0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documentManagement/types"/>
    <ds:schemaRef ds:uri="http://www.w3.org/XML/1998/namespace"/>
    <ds:schemaRef ds:uri="16c05727-aa75-4e4a-9b5f-8a80a1165891"/>
    <ds:schemaRef ds:uri="71af3243-3dd4-4a8d-8c0d-dd76da1f02a5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221</Words>
  <Application>Microsoft Office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Narrow</vt:lpstr>
      <vt:lpstr>Bahnschrift Light Condensed</vt:lpstr>
      <vt:lpstr>Bahnschrift SemiBold Condensed</vt:lpstr>
      <vt:lpstr>Bahnschrift SemiBold SemiConden</vt:lpstr>
      <vt:lpstr>Bahnschrift SemiCondensed</vt:lpstr>
      <vt:lpstr>Calibri</vt:lpstr>
      <vt:lpstr>Franklin Gothic Book</vt:lpstr>
      <vt:lpstr>Franklin Gothic Demi</vt:lpstr>
      <vt:lpstr>Wingdings 2</vt:lpstr>
      <vt:lpstr>DividendVTI</vt:lpstr>
      <vt:lpstr>Shendy Gunawan</vt:lpstr>
      <vt:lpstr>Data Understanding</vt:lpstr>
      <vt:lpstr>Tujuan Analisa</vt:lpstr>
      <vt:lpstr>Data Anomaly</vt:lpstr>
      <vt:lpstr>Data Anomaly</vt:lpstr>
      <vt:lpstr>Data Anomaly</vt:lpstr>
      <vt:lpstr>Data Anomaly</vt:lpstr>
      <vt:lpstr>Anomaly Treatment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Shendy Gunawan</dc:title>
  <dc:creator>Shendy Gunawan</dc:creator>
  <cp:lastModifiedBy>Shendy Gunawan</cp:lastModifiedBy>
  <cp:revision>14</cp:revision>
  <dcterms:created xsi:type="dcterms:W3CDTF">2022-07-06T13:43:19Z</dcterms:created>
  <dcterms:modified xsi:type="dcterms:W3CDTF">2022-07-07T15:55:30Z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